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07" r:id="rId4"/>
    <p:sldId id="1051" r:id="rId5"/>
    <p:sldId id="1052" r:id="rId6"/>
    <p:sldId id="1053" r:id="rId7"/>
    <p:sldId id="1009" r:id="rId8"/>
    <p:sldId id="1054" r:id="rId9"/>
    <p:sldId id="1055" r:id="rId10"/>
    <p:sldId id="1056" r:id="rId11"/>
    <p:sldId id="1057" r:id="rId12"/>
    <p:sldId id="1058" r:id="rId13"/>
    <p:sldId id="1059" r:id="rId14"/>
    <p:sldId id="1060" r:id="rId15"/>
    <p:sldId id="1061" r:id="rId16"/>
    <p:sldId id="1062"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9" d="100"/>
          <a:sy n="69"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2/20/2021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21,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1:1-3 (Part 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Paul’s eagerness in thankfulness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9204"/>
            <a:ext cx="11590636" cy="1569660"/>
          </a:xfrm>
          <a:prstGeom prst="rect">
            <a:avLst/>
          </a:prstGeom>
          <a:noFill/>
        </p:spPr>
        <p:txBody>
          <a:bodyPr wrap="square" rtlCol="0">
            <a:spAutoFit/>
          </a:bodyPr>
          <a:lstStyle/>
          <a:p>
            <a:pPr algn="just"/>
            <a:r>
              <a:rPr lang="en-US" sz="2400" i="1" dirty="0"/>
              <a:t>2 We give thanks to God always for all of you, making mention of you in our prayers; 3 constantly bearing in mind your work of faith and labor of love and steadfastness of hope in our Lord Jesus Christ in the presence of our God and Father,</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617186"/>
            <a:ext cx="11590636" cy="523220"/>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Work resulting from faith</a:t>
            </a:r>
          </a:p>
        </p:txBody>
      </p:sp>
      <p:sp>
        <p:nvSpPr>
          <p:cNvPr id="5" name="TextBox 4">
            <a:extLst>
              <a:ext uri="{FF2B5EF4-FFF2-40B4-BE49-F238E27FC236}">
                <a16:creationId xmlns:a16="http://schemas.microsoft.com/office/drawing/2014/main" id="{CB300722-F0FB-4134-BAE1-5927825A6A9F}"/>
              </a:ext>
            </a:extLst>
          </p:cNvPr>
          <p:cNvSpPr txBox="1"/>
          <p:nvPr/>
        </p:nvSpPr>
        <p:spPr>
          <a:xfrm>
            <a:off x="286826" y="3157499"/>
            <a:ext cx="11590636" cy="830997"/>
          </a:xfrm>
          <a:prstGeom prst="rect">
            <a:avLst/>
          </a:prstGeom>
          <a:noFill/>
        </p:spPr>
        <p:txBody>
          <a:bodyPr wrap="square" rtlCol="0">
            <a:spAutoFit/>
          </a:bodyPr>
          <a:lstStyle/>
          <a:p>
            <a:pPr algn="ctr"/>
            <a:r>
              <a:rPr lang="en-US" sz="2400" i="1" dirty="0"/>
              <a:t>“We are saved by faith alone, but the faith that saves is never alone.”</a:t>
            </a:r>
            <a:endParaRPr lang="en-US" sz="2400" dirty="0"/>
          </a:p>
          <a:p>
            <a:pPr algn="ctr"/>
            <a:r>
              <a:rPr lang="en-US" sz="2400" dirty="0"/>
              <a:t>Martin Luther</a:t>
            </a:r>
          </a:p>
        </p:txBody>
      </p:sp>
    </p:spTree>
    <p:extLst>
      <p:ext uri="{BB962C8B-B14F-4D97-AF65-F5344CB8AC3E}">
        <p14:creationId xmlns:p14="http://schemas.microsoft.com/office/powerpoint/2010/main" val="36453288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Paul’s eagerness in thankfulness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9204"/>
            <a:ext cx="11590636" cy="1569660"/>
          </a:xfrm>
          <a:prstGeom prst="rect">
            <a:avLst/>
          </a:prstGeom>
          <a:noFill/>
        </p:spPr>
        <p:txBody>
          <a:bodyPr wrap="square" rtlCol="0">
            <a:spAutoFit/>
          </a:bodyPr>
          <a:lstStyle/>
          <a:p>
            <a:pPr algn="just"/>
            <a:r>
              <a:rPr lang="en-US" sz="2400" i="1" dirty="0"/>
              <a:t>2 We give thanks to God always for all of you, making mention of you in our prayers; 3 constantly bearing in mind your work of faith and labor of love and steadfastness of hope in our Lord Jesus Christ in the presence of our God and Father,</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617186"/>
            <a:ext cx="11590636" cy="954107"/>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Work resulting from faith</a:t>
            </a:r>
          </a:p>
          <a:p>
            <a:pPr marL="514350" indent="-514350" algn="just">
              <a:buAutoNum type="alphaUcPeriod"/>
            </a:pPr>
            <a:r>
              <a:rPr lang="en-US" sz="2800" dirty="0">
                <a:latin typeface="Arial" panose="020B0604020202020204" pitchFamily="34" charset="0"/>
                <a:cs typeface="Arial" panose="020B0604020202020204" pitchFamily="34" charset="0"/>
              </a:rPr>
              <a:t>Labor resulting from love</a:t>
            </a:r>
          </a:p>
        </p:txBody>
      </p:sp>
    </p:spTree>
    <p:extLst>
      <p:ext uri="{BB962C8B-B14F-4D97-AF65-F5344CB8AC3E}">
        <p14:creationId xmlns:p14="http://schemas.microsoft.com/office/powerpoint/2010/main" val="19811631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8 Having </a:t>
            </a:r>
            <a:r>
              <a:rPr lang="en-US" sz="4000" i="1" u="sng" dirty="0">
                <a:effectLst/>
                <a:latin typeface="Calibri" panose="020F0502020204030204" pitchFamily="34" charset="0"/>
                <a:ea typeface="Calibri" panose="020F0502020204030204" pitchFamily="34" charset="0"/>
                <a:cs typeface="Calibri" panose="020F0502020204030204" pitchFamily="34" charset="0"/>
              </a:rPr>
              <a:t>so fond an affection</a:t>
            </a:r>
            <a:r>
              <a:rPr lang="en-US" sz="4000" i="1" dirty="0">
                <a:effectLst/>
                <a:latin typeface="Calibri" panose="020F0502020204030204" pitchFamily="34" charset="0"/>
                <a:ea typeface="Calibri" panose="020F0502020204030204" pitchFamily="34" charset="0"/>
                <a:cs typeface="Calibri" panose="020F0502020204030204" pitchFamily="34" charset="0"/>
              </a:rPr>
              <a:t> for you, we were well-pleased to impart to you not only the gospel of God but also our own lives, because you had become </a:t>
            </a:r>
            <a:r>
              <a:rPr lang="en-US" sz="4000" i="1" u="sng" dirty="0">
                <a:effectLst/>
                <a:latin typeface="Calibri" panose="020F0502020204030204" pitchFamily="34" charset="0"/>
                <a:ea typeface="Calibri" panose="020F0502020204030204" pitchFamily="34" charset="0"/>
                <a:cs typeface="Calibri" panose="020F0502020204030204" pitchFamily="34" charset="0"/>
              </a:rPr>
              <a:t>very dear to us</a:t>
            </a:r>
            <a:r>
              <a:rPr lang="en-US" sz="4000" i="1" dirty="0">
                <a:effectLst/>
                <a:latin typeface="Calibri" panose="020F0502020204030204" pitchFamily="34" charset="0"/>
                <a:ea typeface="Calibri" panose="020F0502020204030204" pitchFamily="34" charset="0"/>
                <a:cs typeface="Calibri" panose="020F0502020204030204" pitchFamily="34" charset="0"/>
              </a:rPr>
              <a:t>. 9 For you recall, brethren, </a:t>
            </a:r>
            <a:r>
              <a:rPr lang="en-US" sz="4000" i="1" u="sng" dirty="0">
                <a:effectLst/>
                <a:latin typeface="Calibri" panose="020F0502020204030204" pitchFamily="34" charset="0"/>
                <a:ea typeface="Calibri" panose="020F0502020204030204" pitchFamily="34" charset="0"/>
                <a:cs typeface="Calibri" panose="020F0502020204030204" pitchFamily="34" charset="0"/>
              </a:rPr>
              <a:t>our labor and hardship</a:t>
            </a:r>
            <a:r>
              <a:rPr lang="en-US" sz="4000" i="1" dirty="0">
                <a:effectLst/>
                <a:latin typeface="Calibri" panose="020F0502020204030204" pitchFamily="34" charset="0"/>
                <a:ea typeface="Calibri" panose="020F0502020204030204" pitchFamily="34" charset="0"/>
                <a:cs typeface="Calibri" panose="020F0502020204030204" pitchFamily="34" charset="0"/>
              </a:rPr>
              <a:t>, how working night and day so as not to be a burden to any of you, we proclaimed to you the gospel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6320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Paul’s eagerness in thankfulness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9204"/>
            <a:ext cx="11590636" cy="1569660"/>
          </a:xfrm>
          <a:prstGeom prst="rect">
            <a:avLst/>
          </a:prstGeom>
          <a:noFill/>
        </p:spPr>
        <p:txBody>
          <a:bodyPr wrap="square" rtlCol="0">
            <a:spAutoFit/>
          </a:bodyPr>
          <a:lstStyle/>
          <a:p>
            <a:pPr algn="just"/>
            <a:r>
              <a:rPr lang="en-US" sz="2400" i="1" dirty="0"/>
              <a:t>2 We give thanks to God always for all of you, making mention of you in our prayers; 3 constantly bearing in mind your work of faith and labor of love and steadfastness of hope in our Lord Jesus Christ in the presence of our God and Father,</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617186"/>
            <a:ext cx="11590636" cy="1384995"/>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Work resulting from faith</a:t>
            </a:r>
          </a:p>
          <a:p>
            <a:pPr marL="514350" indent="-514350" algn="just">
              <a:buAutoNum type="alphaUcPeriod"/>
            </a:pPr>
            <a:r>
              <a:rPr lang="en-US" sz="2800" dirty="0">
                <a:latin typeface="Arial" panose="020B0604020202020204" pitchFamily="34" charset="0"/>
                <a:cs typeface="Arial" panose="020B0604020202020204" pitchFamily="34" charset="0"/>
              </a:rPr>
              <a:t>Labor resulting from love</a:t>
            </a:r>
          </a:p>
          <a:p>
            <a:pPr marL="514350" indent="-514350" algn="just">
              <a:buAutoNum type="alphaUcPeriod"/>
            </a:pPr>
            <a:r>
              <a:rPr lang="en-US" sz="2800" dirty="0">
                <a:latin typeface="Arial" panose="020B0604020202020204" pitchFamily="34" charset="0"/>
                <a:cs typeface="Arial" panose="020B0604020202020204" pitchFamily="34" charset="0"/>
              </a:rPr>
              <a:t>Steadfastness resulting from hope</a:t>
            </a:r>
          </a:p>
        </p:txBody>
      </p:sp>
    </p:spTree>
    <p:extLst>
      <p:ext uri="{BB962C8B-B14F-4D97-AF65-F5344CB8AC3E}">
        <p14:creationId xmlns:p14="http://schemas.microsoft.com/office/powerpoint/2010/main" val="42121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Revelation 3:10-11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862322"/>
          </a:xfrm>
          <a:prstGeom prst="rect">
            <a:avLst/>
          </a:prstGeom>
          <a:noFill/>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Calibri" panose="020F0502020204030204" pitchFamily="34" charset="0"/>
                <a:cs typeface="Calibri" panose="020F0502020204030204" pitchFamily="34" charset="0"/>
              </a:rPr>
              <a:t>10 </a:t>
            </a:r>
            <a:r>
              <a:rPr lang="en-US" sz="3600" i="1" dirty="0">
                <a:effectLst/>
                <a:latin typeface="Calibri" panose="020F0502020204030204" pitchFamily="34" charset="0"/>
                <a:ea typeface="Calibri" panose="020F0502020204030204" pitchFamily="34" charset="0"/>
                <a:cs typeface="Calibri" panose="020F0502020204030204" pitchFamily="34" charset="0"/>
              </a:rPr>
              <a:t>Because you have kept the word of My perseverance (steadfastness; endurance), I also will keep you from the hour of testing, that hour which is about to come upon the whole world.</a:t>
            </a:r>
            <a:r>
              <a:rPr lang="en-US" sz="3600" i="1" dirty="0">
                <a:effectLst/>
                <a:latin typeface="Calibri" panose="020F0502020204030204" pitchFamily="34" charset="0"/>
                <a:ea typeface="Times New Roman" panose="02020603050405020304" pitchFamily="18" charset="0"/>
              </a:rPr>
              <a:t> 11 I am coming quickly; hold fast what you have, so that no one will take your crown.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8436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Paul’s eagerness in thankfulness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9204"/>
            <a:ext cx="11590636" cy="1569660"/>
          </a:xfrm>
          <a:prstGeom prst="rect">
            <a:avLst/>
          </a:prstGeom>
          <a:noFill/>
        </p:spPr>
        <p:txBody>
          <a:bodyPr wrap="square" rtlCol="0">
            <a:spAutoFit/>
          </a:bodyPr>
          <a:lstStyle/>
          <a:p>
            <a:pPr algn="just"/>
            <a:r>
              <a:rPr lang="en-US" sz="2400" i="1" dirty="0"/>
              <a:t>2 We give thanks to God always for all of you, making mention of you in our prayers; 3 constantly bearing in mind your work of faith and labor of love and steadfastness of hope in our Lord Jesus Christ in the presence of our God and Father,</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617186"/>
            <a:ext cx="11590636" cy="1384995"/>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Work resulting from faith</a:t>
            </a:r>
          </a:p>
          <a:p>
            <a:pPr marL="514350" indent="-514350" algn="just">
              <a:buAutoNum type="alphaUcPeriod"/>
            </a:pPr>
            <a:r>
              <a:rPr lang="en-US" sz="2800" dirty="0">
                <a:latin typeface="Arial" panose="020B0604020202020204" pitchFamily="34" charset="0"/>
                <a:cs typeface="Arial" panose="020B0604020202020204" pitchFamily="34" charset="0"/>
              </a:rPr>
              <a:t>Labor resulting from love</a:t>
            </a:r>
          </a:p>
          <a:p>
            <a:pPr marL="514350" indent="-514350" algn="just">
              <a:buAutoNum type="alphaUcPeriod"/>
            </a:pPr>
            <a:r>
              <a:rPr lang="en-US" sz="2800" dirty="0">
                <a:latin typeface="Arial" panose="020B0604020202020204" pitchFamily="34" charset="0"/>
                <a:cs typeface="Arial" panose="020B0604020202020204" pitchFamily="34" charset="0"/>
              </a:rPr>
              <a:t>Steadfastness resulting from hope</a:t>
            </a:r>
          </a:p>
        </p:txBody>
      </p:sp>
    </p:spTree>
    <p:extLst>
      <p:ext uri="{BB962C8B-B14F-4D97-AF65-F5344CB8AC3E}">
        <p14:creationId xmlns:p14="http://schemas.microsoft.com/office/powerpoint/2010/main" val="33768430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21,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1:1-3 (Part 1)</a:t>
            </a:r>
          </a:p>
        </p:txBody>
      </p:sp>
    </p:spTree>
    <p:extLst>
      <p:ext uri="{BB962C8B-B14F-4D97-AF65-F5344CB8AC3E}">
        <p14:creationId xmlns:p14="http://schemas.microsoft.com/office/powerpoint/2010/main" val="236778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62541"/>
          </a:xfrm>
          <a:prstGeom prst="rect">
            <a:avLst/>
          </a:prstGeom>
          <a:noFill/>
        </p:spPr>
        <p:txBody>
          <a:bodyPr wrap="square" rtlCol="0">
            <a:spAutoFit/>
          </a:bodyPr>
          <a:lstStyle/>
          <a:p>
            <a:pPr algn="just"/>
            <a:r>
              <a:rPr lang="en-US" sz="3200" i="1" dirty="0">
                <a:effectLst/>
                <a:latin typeface="Calibri" panose="020F0502020204030204" pitchFamily="34" charset="0"/>
                <a:ea typeface="Calibri" panose="020F0502020204030204" pitchFamily="34" charset="0"/>
                <a:cs typeface="Calibri" panose="020F0502020204030204" pitchFamily="34" charset="0"/>
              </a:rPr>
              <a:t>5 For this reason, when I could endure it no longer, I also sent to find out about your faith, for fear that the tempter might have tempted you, and our labor would be in vain. 6 But now that Timothy has come to us from you, and has brought us good news of your faith and love, and that you always think kindly of us, longing to see us just as we also long to see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115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070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We give thanks…how?</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938992"/>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“Making mention…”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“Bearing in mind…”</a:t>
            </a:r>
            <a:r>
              <a:rPr lang="en-US" sz="4000" dirty="0">
                <a:effectLst/>
                <a:latin typeface="Arial" panose="020B0604020202020204" pitchFamily="34" charset="0"/>
                <a:ea typeface="Calibri" panose="020F0502020204030204" pitchFamily="34" charset="0"/>
                <a:cs typeface="Times New Roman" panose="02020603050405020304" pitchFamily="18" charset="0"/>
              </a:rPr>
              <a:t>, 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“Knowing…”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1231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1:2-4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569660"/>
          </a:xfrm>
          <a:prstGeom prst="rect">
            <a:avLst/>
          </a:prstGeom>
          <a:noFill/>
        </p:spPr>
        <p:txBody>
          <a:bodyPr wrap="square" rtlCol="0">
            <a:spAutoFit/>
          </a:bodyPr>
          <a:lstStyle/>
          <a:p>
            <a:pPr marL="571500" lvl="0" indent="-571500">
              <a:buAutoNum type="romanUcPeriod"/>
            </a:pPr>
            <a:r>
              <a:rPr lang="en-US" sz="3200" dirty="0"/>
              <a:t>Paul’s expression of thankfulness (1:2)</a:t>
            </a:r>
          </a:p>
          <a:p>
            <a:pPr marL="571500" lvl="0" indent="-571500">
              <a:buAutoNum type="romanUcPeriod"/>
            </a:pPr>
            <a:r>
              <a:rPr lang="en-US" sz="3200" dirty="0"/>
              <a:t>Paul’s eagerness in thankfulness (1:3)</a:t>
            </a:r>
          </a:p>
          <a:p>
            <a:pPr marL="571500" lvl="0" indent="-571500">
              <a:buAutoNum type="romanUcPeriod"/>
            </a:pPr>
            <a:r>
              <a:rPr lang="en-US" sz="3200" dirty="0"/>
              <a:t>Paul’s excitement in thankfulness (1:4 – next week) </a:t>
            </a:r>
          </a:p>
        </p:txBody>
      </p:sp>
    </p:spTree>
    <p:extLst>
      <p:ext uri="{BB962C8B-B14F-4D97-AF65-F5344CB8AC3E}">
        <p14:creationId xmlns:p14="http://schemas.microsoft.com/office/powerpoint/2010/main" val="42013764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a:pPr>
            <a:r>
              <a:rPr lang="en-US" sz="3600" b="1" cap="none" dirty="0">
                <a:solidFill>
                  <a:srgbClr val="92D050"/>
                </a:solidFill>
                <a:latin typeface="Abadi" panose="020B0604020104020204" pitchFamily="34" charset="0"/>
              </a:rPr>
              <a:t>Paul’s expression of thankfulness (1:2)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10044"/>
            <a:ext cx="11590636" cy="830997"/>
          </a:xfrm>
          <a:prstGeom prst="rect">
            <a:avLst/>
          </a:prstGeom>
          <a:noFill/>
        </p:spPr>
        <p:txBody>
          <a:bodyPr wrap="square" rtlCol="0">
            <a:spAutoFit/>
          </a:bodyPr>
          <a:lstStyle/>
          <a:p>
            <a:pPr algn="just"/>
            <a:r>
              <a:rPr lang="en-US" sz="2400" i="1" dirty="0"/>
              <a:t>We give thanks to God always for all of you, making mention of you in our prayers…</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035285"/>
            <a:ext cx="11590636" cy="415498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 commend to you the importance of thankfulness in prayer. ... I dare not call that true prayer in which thankfulness has no part. It is not for nothing that Paul says, ‘By prayer and supplication, with thanksgiving, let your requests be made known unto God.’ (Philippians 4:6). ‘Continue in prayer, and watch in the same with thanksgiving.’ (Colossians 4:2). ...Never was there an eminent saint who was not full of thankfulness. St. Paul hardly ever writes an epistle without beginning with thankfulness. Men like Whitefield in the last century, and Bickersteth, and Marsh, and Haldane Stewart, in our own time, were ever running over with thankfulness. Oh, if we would be bright and shining lights in our day, we must cherish a spirit of praise! Let our prayers be thankful prayers.”</a:t>
            </a:r>
          </a:p>
          <a:p>
            <a:pPr algn="r"/>
            <a:r>
              <a:rPr lang="en-US" sz="2400" dirty="0">
                <a:latin typeface="Arial" panose="020B0604020202020204" pitchFamily="34" charset="0"/>
                <a:cs typeface="Arial" panose="020B0604020202020204" pitchFamily="34" charset="0"/>
              </a:rPr>
              <a:t>J.C. Ryle</a:t>
            </a:r>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92D050"/>
                </a:solidFill>
              </a:rPr>
              <a:t>THought</a:t>
            </a: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323439"/>
          </a:xfrm>
          <a:prstGeom prst="rect">
            <a:avLst/>
          </a:prstGeom>
          <a:noFill/>
        </p:spPr>
        <p:txBody>
          <a:bodyPr wrap="square" rtlCol="0">
            <a:spAutoFit/>
          </a:bodyPr>
          <a:lstStyle/>
          <a:p>
            <a:pPr marL="0" marR="0" algn="ctr">
              <a:spcBef>
                <a:spcPts val="0"/>
              </a:spcBef>
              <a:spcAft>
                <a:spcPts val="0"/>
              </a:spcAft>
            </a:pPr>
            <a:r>
              <a:rPr lang="en-US" sz="4000" b="1" dirty="0">
                <a:effectLst/>
                <a:latin typeface="Arial" panose="020B0604020202020204" pitchFamily="34" charset="0"/>
                <a:ea typeface="Times New Roman" panose="02020603050405020304" pitchFamily="18" charset="0"/>
              </a:rPr>
              <a:t>How much you pray is an indication of how thankful to God you 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3429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Paul’s eagerness in thankfulness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9204"/>
            <a:ext cx="11590636" cy="1569660"/>
          </a:xfrm>
          <a:prstGeom prst="rect">
            <a:avLst/>
          </a:prstGeom>
          <a:noFill/>
        </p:spPr>
        <p:txBody>
          <a:bodyPr wrap="square" rtlCol="0">
            <a:spAutoFit/>
          </a:bodyPr>
          <a:lstStyle/>
          <a:p>
            <a:pPr algn="just"/>
            <a:r>
              <a:rPr lang="en-US" sz="2400" i="1" dirty="0"/>
              <a:t>2 We give thanks to God always for all of you, making mention of you in our prayers; 3 constantly bearing in mind your work of faith and labor of love and steadfastness of hope in our Lord Jesus Christ in the presence of our God and Father,</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2617186"/>
            <a:ext cx="11590636" cy="1384995"/>
          </a:xfrm>
          <a:prstGeom prst="rect">
            <a:avLst/>
          </a:prstGeom>
          <a:noFill/>
        </p:spPr>
        <p:txBody>
          <a:bodyPr wrap="square" rtlCol="0">
            <a:spAutoFit/>
          </a:bodyPr>
          <a:lstStyle/>
          <a:p>
            <a:pPr algn="just"/>
            <a:r>
              <a:rPr lang="en-US" sz="2800" b="1" i="1" dirty="0">
                <a:latin typeface="Arial" panose="020B0604020202020204" pitchFamily="34" charset="0"/>
                <a:cs typeface="Arial" panose="020B0604020202020204" pitchFamily="34" charset="0"/>
              </a:rPr>
              <a:t>“bearing in mind”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mnemoneuo</a:t>
            </a:r>
            <a:r>
              <a:rPr lang="en-US" sz="2800" dirty="0">
                <a:latin typeface="Arial" panose="020B0604020202020204" pitchFamily="34" charset="0"/>
                <a:cs typeface="Arial" panose="020B0604020202020204" pitchFamily="34" charset="0"/>
              </a:rPr>
              <a:t>” (to exercise the mind; to rehearse) Our English word “mnemonic” comes from this word and speaks of that which is </a:t>
            </a:r>
            <a:r>
              <a:rPr lang="en-US" sz="2800" dirty="0"/>
              <a:t>used to help a person remember something.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5950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10897</TotalTime>
  <Words>1071</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Abadi</vt: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240</cp:revision>
  <cp:lastPrinted>2020-05-22T15:03:41Z</cp:lastPrinted>
  <dcterms:created xsi:type="dcterms:W3CDTF">2019-06-22T19:37:39Z</dcterms:created>
  <dcterms:modified xsi:type="dcterms:W3CDTF">2021-02-20T15:55:50Z</dcterms:modified>
</cp:coreProperties>
</file>